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6" r:id="rId3"/>
    <p:sldId id="257" r:id="rId4"/>
    <p:sldId id="266" r:id="rId5"/>
    <p:sldId id="258" r:id="rId6"/>
    <p:sldId id="259" r:id="rId7"/>
    <p:sldId id="262" r:id="rId8"/>
    <p:sldId id="267" r:id="rId9"/>
    <p:sldId id="270" r:id="rId10"/>
    <p:sldId id="271" r:id="rId11"/>
    <p:sldId id="263" r:id="rId12"/>
    <p:sldId id="264" r:id="rId13"/>
    <p:sldId id="265" r:id="rId14"/>
    <p:sldId id="268" r:id="rId15"/>
    <p:sldId id="26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C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214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63006-A813-4B55-B967-4224E4B9EB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93C290-2C10-4CAD-BB69-6A0A56858C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433C0C-ABF4-47AD-879E-2AA6A20C1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B7BE5-489F-4BF7-B417-DB71C9645FBE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9280F9-07BF-4E95-AFCC-EFFD2A9A6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CDDE8B-3ABE-4DCB-8452-804B6443D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9D6E3-4AD2-44F5-9945-C8E4D8365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058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762E3-A0E1-4787-B9D6-94FF2B9D6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73309C-57F1-4810-A284-F930345803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DEAD8-5EAB-4BBA-9E87-67D32C8DF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B7BE5-489F-4BF7-B417-DB71C9645FBE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492F25-6BE6-4E7D-A3AF-347BF77E3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A18FEB-E00B-4C36-B4BF-3142AD9A4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9D6E3-4AD2-44F5-9945-C8E4D8365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183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706E63-AB2C-404C-8410-990268AA23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B2A81-48CF-4609-BE3D-EF646285CF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7B1900-95B3-4F9C-93C3-A038FFDC5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B7BE5-489F-4BF7-B417-DB71C9645FBE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FA9415-0AC5-49A0-B2AE-8FE37A2F0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94763D-10DB-441E-B1B2-0F95DC31C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9D6E3-4AD2-44F5-9945-C8E4D8365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296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E13C39-15D4-4338-A3DF-44677C273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A117F-6AD5-4D88-89CB-C2CC8C3728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B7DF18-538D-4F8F-9A43-60250A4FD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B7BE5-489F-4BF7-B417-DB71C9645FBE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E9CCF1-49D8-44F7-82A8-EB8F43E73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454B42-A533-4F79-BF05-404C5E425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9D6E3-4AD2-44F5-9945-C8E4D8365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263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5B7FC-612C-4933-9CAC-692BD5060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F35686-DF4C-46AA-90EC-686B0E9D26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F77961-27EF-4B80-BD48-24B266684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B7BE5-489F-4BF7-B417-DB71C9645FBE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D66D6E-16D1-4FE3-A890-04990AEAC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4CC075-D61D-47B3-91EC-6CB4F2811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9D6E3-4AD2-44F5-9945-C8E4D8365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06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41524-4B3A-489F-8DDA-7D82B899F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E2C2EF-33D5-435A-B020-661B37F8FD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FDA24B-5DAA-407C-9B8E-1A23C61320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794289-8A00-4324-A210-9A5A492FA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B7BE5-489F-4BF7-B417-DB71C9645FBE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864BA4-0111-483F-8559-63DF80E6F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26C007-251D-4857-977A-8677134FE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9D6E3-4AD2-44F5-9945-C8E4D8365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706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25718-9E90-4D0E-91AD-F9AEC14DB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B8B6B9-0818-4F4C-A64A-E39425FD38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E74DEC-4680-4CC2-BBF5-101F868CE9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CEB5E2-7F4D-45C9-A83D-8261BFF13C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3705CE-9DDE-4E4F-969A-F4FD6C57D2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C88B77-A9B0-4959-942E-FEC196311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B7BE5-489F-4BF7-B417-DB71C9645FBE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BA084D-99CE-4F38-93A6-A5C50C5CC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70C6227-4EFC-48B8-A452-ABCB16DC3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9D6E3-4AD2-44F5-9945-C8E4D8365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308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54379-67BB-435C-B9F9-70BEAB9C4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A15D02-69E5-41F8-AF76-81AA1E355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B7BE5-489F-4BF7-B417-DB71C9645FBE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851DED-4F7C-4F38-AFBE-011567CE9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6F2F9F-76E9-4D9F-9C5A-FA72A73AF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9D6E3-4AD2-44F5-9945-C8E4D8365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422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53C153-D11E-46AC-8629-D555AD903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B7BE5-489F-4BF7-B417-DB71C9645FBE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45DC05C-AE82-48A5-AD8F-69D200DDA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3CB8C9-28C6-4E05-B465-5EC6B910C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9D6E3-4AD2-44F5-9945-C8E4D8365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904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B0229-C0E2-44E1-95DD-6617C9E83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F4D53-6CC6-410C-ABE9-66218ABC37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6CCDA1-55E8-4578-A05A-6A333CF52B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6E77D2-0956-4B7F-BB29-CA451DC7E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B7BE5-489F-4BF7-B417-DB71C9645FBE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9A00E7-703C-4A20-BAB3-C3B6CC99E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52608F-960A-4E3D-ACB1-62C6DA245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9D6E3-4AD2-44F5-9945-C8E4D8365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557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E49EA-BE2D-4AE6-BE0F-ED710A31A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7098CA-09A6-49BB-B2E9-B61F160B7C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ECFB10-1C3B-417B-A51B-FE0D68C328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2E5381-0DD4-4588-9FAB-5A7B670A5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B7BE5-489F-4BF7-B417-DB71C9645FBE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2A8A26-9863-4773-89C4-21C21EA0F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D51D6D-BA0B-4C38-B72A-0CD4603F5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9D6E3-4AD2-44F5-9945-C8E4D8365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144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7848852-4300-4FD1-B458-0DA225A5BE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32ED0E-435A-41CA-A315-29887C5954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4B886D-ABC8-4CE8-B771-AAE6B34807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7B7BE5-489F-4BF7-B417-DB71C9645FBE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363270-7A23-438B-A43D-F346257766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2D0070-7FEB-443B-8700-3859127D56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9D6E3-4AD2-44F5-9945-C8E4D8365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133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aggle.com/datasets/brunovr/metacritic-videogames-data" TargetMode="External"/><Relationship Id="rId2" Type="http://schemas.openxmlformats.org/officeDocument/2006/relationships/hyperlink" Target="http://www.kaggle.com/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14720EA-EBA8-46F6-89FE-E8730106490F}"/>
              </a:ext>
            </a:extLst>
          </p:cNvPr>
          <p:cNvSpPr txBox="1"/>
          <p:nvPr/>
        </p:nvSpPr>
        <p:spPr>
          <a:xfrm>
            <a:off x="995891" y="648940"/>
            <a:ext cx="10024533" cy="39130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following is a capstone project for the Google Data Analyst Professional Certificate on Coursera.</a:t>
            </a:r>
          </a:p>
          <a:p>
            <a:pPr>
              <a:lnSpc>
                <a:spcPct val="150000"/>
              </a:lnSpc>
            </a:pPr>
            <a:endParaRPr lang="en-US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It is a fictional company that creates mobile games and wants to inaugurate a new department to make games for a platform different from mobile and ask a data analyst to find out which platform and game genre is best suited for the ongoing times.</a:t>
            </a:r>
          </a:p>
        </p:txBody>
      </p:sp>
    </p:spTree>
    <p:extLst>
      <p:ext uri="{BB962C8B-B14F-4D97-AF65-F5344CB8AC3E}">
        <p14:creationId xmlns:p14="http://schemas.microsoft.com/office/powerpoint/2010/main" val="33706773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D89F417-EA55-41AF-B510-FB798DFAF532}"/>
              </a:ext>
            </a:extLst>
          </p:cNvPr>
          <p:cNvSpPr txBox="1"/>
          <p:nvPr/>
        </p:nvSpPr>
        <p:spPr>
          <a:xfrm>
            <a:off x="995891" y="694148"/>
            <a:ext cx="75335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ANALYSIS: GAMES RELEASED BY PLATFORM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EC5A6A8-815B-4DE0-8436-C545BE761360}"/>
              </a:ext>
            </a:extLst>
          </p:cNvPr>
          <p:cNvSpPr txBox="1"/>
          <p:nvPr/>
        </p:nvSpPr>
        <p:spPr>
          <a:xfrm>
            <a:off x="262467" y="6277114"/>
            <a:ext cx="1692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Nova" panose="020B0604020202020204" pitchFamily="34" charset="0"/>
              </a:rPr>
              <a:t>N</a:t>
            </a:r>
            <a:r>
              <a:rPr lang="en-US" b="1" dirty="0">
                <a:solidFill>
                  <a:schemeClr val="accent2"/>
                </a:solidFill>
                <a:latin typeface="Arial Nova" panose="020B0604020202020204" pitchFamily="34" charset="0"/>
              </a:rPr>
              <a:t>C</a:t>
            </a:r>
            <a:r>
              <a:rPr lang="en-US" b="1" dirty="0">
                <a:latin typeface="Arial Nova" panose="020B0604020202020204" pitchFamily="34" charset="0"/>
              </a:rPr>
              <a:t> 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ova" panose="020B0604020202020204" pitchFamily="34" charset="0"/>
              </a:rPr>
              <a:t>Gaming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4C04E0-0966-4E76-8873-CDFA2E33B282}"/>
              </a:ext>
            </a:extLst>
          </p:cNvPr>
          <p:cNvSpPr txBox="1"/>
          <p:nvPr/>
        </p:nvSpPr>
        <p:spPr>
          <a:xfrm>
            <a:off x="10096266" y="6277114"/>
            <a:ext cx="1807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Analytics Report 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60345FE-D6A8-4845-9A2A-B16147D10621}"/>
              </a:ext>
            </a:extLst>
          </p:cNvPr>
          <p:cNvCxnSpPr/>
          <p:nvPr/>
        </p:nvCxnSpPr>
        <p:spPr>
          <a:xfrm>
            <a:off x="262467" y="6163851"/>
            <a:ext cx="11641666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ED08A5B6-5208-4729-8A0B-D4E038A08BAF}"/>
              </a:ext>
            </a:extLst>
          </p:cNvPr>
          <p:cNvSpPr txBox="1"/>
          <p:nvPr/>
        </p:nvSpPr>
        <p:spPr>
          <a:xfrm>
            <a:off x="995891" y="1648007"/>
            <a:ext cx="10024533" cy="39130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DURING THE 2015 – 2017 PERIOD, THERE WAS A BOOM IN CONSOLE USERS BUT BY THE END OF THE DECADE, MANY DEVELOPERS OF COMPUTER GAMES BEGAN PORTING MORE GAMES TO PC AND DEVELOPING CROSS-PLATFORM GAMES.</a:t>
            </a:r>
          </a:p>
          <a:p>
            <a:pPr>
              <a:lnSpc>
                <a:spcPct val="150000"/>
              </a:lnSpc>
            </a:pPr>
            <a:endParaRPr lang="en-US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 THE LAST YEARS, FOCUS TURNED INTO MAKING MORE </a:t>
            </a:r>
            <a:r>
              <a:rPr lang="en-US" sz="24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REALISTIC GAMES </a:t>
            </a: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WITH </a:t>
            </a:r>
            <a:r>
              <a:rPr lang="en-US" sz="24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LONGER STORIES</a:t>
            </a: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RESULTING IN LESS GAMES RELEASED PER YEAR.</a:t>
            </a:r>
          </a:p>
        </p:txBody>
      </p:sp>
    </p:spTree>
    <p:extLst>
      <p:ext uri="{BB962C8B-B14F-4D97-AF65-F5344CB8AC3E}">
        <p14:creationId xmlns:p14="http://schemas.microsoft.com/office/powerpoint/2010/main" val="2232698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D89F417-EA55-41AF-B510-FB798DFAF532}"/>
              </a:ext>
            </a:extLst>
          </p:cNvPr>
          <p:cNvSpPr txBox="1"/>
          <p:nvPr/>
        </p:nvSpPr>
        <p:spPr>
          <a:xfrm>
            <a:off x="995891" y="694148"/>
            <a:ext cx="75335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ANALYSIS: GAMES RELEASED BY PLATFORM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EC5A6A8-815B-4DE0-8436-C545BE761360}"/>
              </a:ext>
            </a:extLst>
          </p:cNvPr>
          <p:cNvSpPr txBox="1"/>
          <p:nvPr/>
        </p:nvSpPr>
        <p:spPr>
          <a:xfrm>
            <a:off x="262467" y="6277114"/>
            <a:ext cx="1692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Nova" panose="020B0604020202020204" pitchFamily="34" charset="0"/>
              </a:rPr>
              <a:t>N</a:t>
            </a:r>
            <a:r>
              <a:rPr lang="en-US" b="1" dirty="0">
                <a:solidFill>
                  <a:schemeClr val="accent2"/>
                </a:solidFill>
                <a:latin typeface="Arial Nova" panose="020B0604020202020204" pitchFamily="34" charset="0"/>
              </a:rPr>
              <a:t>C</a:t>
            </a:r>
            <a:r>
              <a:rPr lang="en-US" b="1" dirty="0">
                <a:latin typeface="Arial Nova" panose="020B0604020202020204" pitchFamily="34" charset="0"/>
              </a:rPr>
              <a:t> 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ova" panose="020B0604020202020204" pitchFamily="34" charset="0"/>
              </a:rPr>
              <a:t>Gaming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4C04E0-0966-4E76-8873-CDFA2E33B282}"/>
              </a:ext>
            </a:extLst>
          </p:cNvPr>
          <p:cNvSpPr txBox="1"/>
          <p:nvPr/>
        </p:nvSpPr>
        <p:spPr>
          <a:xfrm>
            <a:off x="10096266" y="6277114"/>
            <a:ext cx="1807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Analytics Report 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60345FE-D6A8-4845-9A2A-B16147D10621}"/>
              </a:ext>
            </a:extLst>
          </p:cNvPr>
          <p:cNvCxnSpPr/>
          <p:nvPr/>
        </p:nvCxnSpPr>
        <p:spPr>
          <a:xfrm>
            <a:off x="262467" y="6163851"/>
            <a:ext cx="11641666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29D9C4D9-5018-49B7-953A-2F1860726C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75060" y="1531153"/>
            <a:ext cx="7816479" cy="4484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6413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D89F417-EA55-41AF-B510-FB798DFAF532}"/>
              </a:ext>
            </a:extLst>
          </p:cNvPr>
          <p:cNvSpPr txBox="1"/>
          <p:nvPr/>
        </p:nvSpPr>
        <p:spPr>
          <a:xfrm>
            <a:off x="995891" y="694148"/>
            <a:ext cx="88888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ANALYSIS: MULTIPLAYER vs. SINGLE PLAYER GAMES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EC5A6A8-815B-4DE0-8436-C545BE761360}"/>
              </a:ext>
            </a:extLst>
          </p:cNvPr>
          <p:cNvSpPr txBox="1"/>
          <p:nvPr/>
        </p:nvSpPr>
        <p:spPr>
          <a:xfrm>
            <a:off x="262467" y="6277114"/>
            <a:ext cx="1692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Nova" panose="020B0604020202020204" pitchFamily="34" charset="0"/>
              </a:rPr>
              <a:t>N</a:t>
            </a:r>
            <a:r>
              <a:rPr lang="en-US" b="1" dirty="0">
                <a:solidFill>
                  <a:schemeClr val="accent2"/>
                </a:solidFill>
                <a:latin typeface="Arial Nova" panose="020B0604020202020204" pitchFamily="34" charset="0"/>
              </a:rPr>
              <a:t>C</a:t>
            </a:r>
            <a:r>
              <a:rPr lang="en-US" b="1" dirty="0">
                <a:latin typeface="Arial Nova" panose="020B0604020202020204" pitchFamily="34" charset="0"/>
              </a:rPr>
              <a:t> 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ova" panose="020B0604020202020204" pitchFamily="34" charset="0"/>
              </a:rPr>
              <a:t>Gaming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4C04E0-0966-4E76-8873-CDFA2E33B282}"/>
              </a:ext>
            </a:extLst>
          </p:cNvPr>
          <p:cNvSpPr txBox="1"/>
          <p:nvPr/>
        </p:nvSpPr>
        <p:spPr>
          <a:xfrm>
            <a:off x="10096266" y="6277114"/>
            <a:ext cx="1807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Analytics Report 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60345FE-D6A8-4845-9A2A-B16147D10621}"/>
              </a:ext>
            </a:extLst>
          </p:cNvPr>
          <p:cNvCxnSpPr/>
          <p:nvPr/>
        </p:nvCxnSpPr>
        <p:spPr>
          <a:xfrm>
            <a:off x="262467" y="6163851"/>
            <a:ext cx="11641666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AE1ED659-C989-4539-82DA-20CCEFEE3679}"/>
              </a:ext>
            </a:extLst>
          </p:cNvPr>
          <p:cNvSpPr txBox="1"/>
          <p:nvPr/>
        </p:nvSpPr>
        <p:spPr>
          <a:xfrm>
            <a:off x="995891" y="1648007"/>
            <a:ext cx="10024533" cy="28050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CONTRARY TO INTUITION, DEVELOPERS ARE RELEASING MORE </a:t>
            </a:r>
            <a:r>
              <a:rPr lang="en-US" sz="24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SINGLE PLAYER</a:t>
            </a: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GAMES THAN </a:t>
            </a:r>
            <a:r>
              <a:rPr lang="en-US" sz="24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MULTIPLAYER GAMES</a:t>
            </a: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endParaRPr lang="en-US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NOTE: SINGLE PLAYER GAMES INCLUDE BOTH </a:t>
            </a:r>
            <a:r>
              <a:rPr lang="en-US" sz="24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ONLINE SINGLE PLAYER</a:t>
            </a: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AND </a:t>
            </a:r>
            <a:r>
              <a:rPr lang="en-US" sz="24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OFFLINE SINGLE PLAYER</a:t>
            </a: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GAMES.</a:t>
            </a:r>
          </a:p>
        </p:txBody>
      </p:sp>
    </p:spTree>
    <p:extLst>
      <p:ext uri="{BB962C8B-B14F-4D97-AF65-F5344CB8AC3E}">
        <p14:creationId xmlns:p14="http://schemas.microsoft.com/office/powerpoint/2010/main" val="42553776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D89F417-EA55-41AF-B510-FB798DFAF532}"/>
              </a:ext>
            </a:extLst>
          </p:cNvPr>
          <p:cNvSpPr txBox="1"/>
          <p:nvPr/>
        </p:nvSpPr>
        <p:spPr>
          <a:xfrm>
            <a:off x="995891" y="694148"/>
            <a:ext cx="88888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ANALYSIS: MULTIPLAYER vs. SINGLE PLAYER GAMES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EC5A6A8-815B-4DE0-8436-C545BE761360}"/>
              </a:ext>
            </a:extLst>
          </p:cNvPr>
          <p:cNvSpPr txBox="1"/>
          <p:nvPr/>
        </p:nvSpPr>
        <p:spPr>
          <a:xfrm>
            <a:off x="262467" y="6277114"/>
            <a:ext cx="1692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Nova" panose="020B0604020202020204" pitchFamily="34" charset="0"/>
              </a:rPr>
              <a:t>N</a:t>
            </a:r>
            <a:r>
              <a:rPr lang="en-US" b="1" dirty="0">
                <a:solidFill>
                  <a:schemeClr val="accent2"/>
                </a:solidFill>
                <a:latin typeface="Arial Nova" panose="020B0604020202020204" pitchFamily="34" charset="0"/>
              </a:rPr>
              <a:t>C</a:t>
            </a:r>
            <a:r>
              <a:rPr lang="en-US" b="1" dirty="0">
                <a:latin typeface="Arial Nova" panose="020B0604020202020204" pitchFamily="34" charset="0"/>
              </a:rPr>
              <a:t> 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ova" panose="020B0604020202020204" pitchFamily="34" charset="0"/>
              </a:rPr>
              <a:t>Gaming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4C04E0-0966-4E76-8873-CDFA2E33B282}"/>
              </a:ext>
            </a:extLst>
          </p:cNvPr>
          <p:cNvSpPr txBox="1"/>
          <p:nvPr/>
        </p:nvSpPr>
        <p:spPr>
          <a:xfrm>
            <a:off x="10096266" y="6277114"/>
            <a:ext cx="1807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Analytics Report 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60345FE-D6A8-4845-9A2A-B16147D10621}"/>
              </a:ext>
            </a:extLst>
          </p:cNvPr>
          <p:cNvCxnSpPr/>
          <p:nvPr/>
        </p:nvCxnSpPr>
        <p:spPr>
          <a:xfrm>
            <a:off x="262467" y="6163851"/>
            <a:ext cx="11641666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29D9C4D9-5018-49B7-953A-2F1860726C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72002" y="1768956"/>
            <a:ext cx="7622594" cy="4008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8413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D89F417-EA55-41AF-B510-FB798DFAF532}"/>
              </a:ext>
            </a:extLst>
          </p:cNvPr>
          <p:cNvSpPr txBox="1"/>
          <p:nvPr/>
        </p:nvSpPr>
        <p:spPr>
          <a:xfrm>
            <a:off x="995891" y="694148"/>
            <a:ext cx="57417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KEY INSIGHTS AND CONCLUSION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EC5A6A8-815B-4DE0-8436-C545BE761360}"/>
              </a:ext>
            </a:extLst>
          </p:cNvPr>
          <p:cNvSpPr txBox="1"/>
          <p:nvPr/>
        </p:nvSpPr>
        <p:spPr>
          <a:xfrm>
            <a:off x="262467" y="6277114"/>
            <a:ext cx="1692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Nova" panose="020B0604020202020204" pitchFamily="34" charset="0"/>
              </a:rPr>
              <a:t>N</a:t>
            </a:r>
            <a:r>
              <a:rPr lang="en-US" b="1" dirty="0">
                <a:solidFill>
                  <a:schemeClr val="accent2"/>
                </a:solidFill>
                <a:latin typeface="Arial Nova" panose="020B0604020202020204" pitchFamily="34" charset="0"/>
              </a:rPr>
              <a:t>C</a:t>
            </a:r>
            <a:r>
              <a:rPr lang="en-US" b="1" dirty="0">
                <a:latin typeface="Arial Nova" panose="020B0604020202020204" pitchFamily="34" charset="0"/>
              </a:rPr>
              <a:t> 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ova" panose="020B0604020202020204" pitchFamily="34" charset="0"/>
              </a:rPr>
              <a:t>Gaming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4C04E0-0966-4E76-8873-CDFA2E33B282}"/>
              </a:ext>
            </a:extLst>
          </p:cNvPr>
          <p:cNvSpPr txBox="1"/>
          <p:nvPr/>
        </p:nvSpPr>
        <p:spPr>
          <a:xfrm>
            <a:off x="10096266" y="6277114"/>
            <a:ext cx="1807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Analytics Report 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60345FE-D6A8-4845-9A2A-B16147D10621}"/>
              </a:ext>
            </a:extLst>
          </p:cNvPr>
          <p:cNvCxnSpPr/>
          <p:nvPr/>
        </p:nvCxnSpPr>
        <p:spPr>
          <a:xfrm>
            <a:off x="262467" y="6163851"/>
            <a:ext cx="11641666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AE1ED659-C989-4539-82DA-20CCEFEE3679}"/>
              </a:ext>
            </a:extLst>
          </p:cNvPr>
          <p:cNvSpPr txBox="1"/>
          <p:nvPr/>
        </p:nvSpPr>
        <p:spPr>
          <a:xfrm>
            <a:off x="995891" y="1648007"/>
            <a:ext cx="10024533" cy="39130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BASED ON THE DATA ANALYZED, THE NEW GAME DEVELOPMENT DIVISION AT NC GAMING SHOULD AIM TO CREATE </a:t>
            </a:r>
            <a:r>
              <a:rPr lang="en-US" sz="24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ACTION</a:t>
            </a: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OR </a:t>
            </a:r>
            <a:r>
              <a:rPr lang="en-US" sz="24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ACTION/ADVENTURE</a:t>
            </a: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GAMES FOR </a:t>
            </a:r>
            <a:r>
              <a:rPr lang="en-US" sz="24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PC</a:t>
            </a: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FOCUSED ON </a:t>
            </a:r>
            <a:r>
              <a:rPr lang="en-US" sz="24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SINGLE PLAYER</a:t>
            </a: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STYLE GAMES WITH, IF POSSIBLE, ONLINE ACCOUNTS.</a:t>
            </a:r>
          </a:p>
          <a:p>
            <a:pPr>
              <a:lnSpc>
                <a:spcPct val="150000"/>
              </a:lnSpc>
            </a:pPr>
            <a:endParaRPr lang="en-US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MULTIPLAYER SUPPORT AND CROSS-PLATFORM MULTIPLAYER WOULD BE SIGNIFICANTLY BETTER.</a:t>
            </a:r>
          </a:p>
        </p:txBody>
      </p:sp>
    </p:spTree>
    <p:extLst>
      <p:ext uri="{BB962C8B-B14F-4D97-AF65-F5344CB8AC3E}">
        <p14:creationId xmlns:p14="http://schemas.microsoft.com/office/powerpoint/2010/main" val="40326698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D89F417-EA55-41AF-B510-FB798DFAF532}"/>
              </a:ext>
            </a:extLst>
          </p:cNvPr>
          <p:cNvSpPr txBox="1"/>
          <p:nvPr/>
        </p:nvSpPr>
        <p:spPr>
          <a:xfrm>
            <a:off x="995891" y="694148"/>
            <a:ext cx="21843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NEXT STEPS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EC5A6A8-815B-4DE0-8436-C545BE761360}"/>
              </a:ext>
            </a:extLst>
          </p:cNvPr>
          <p:cNvSpPr txBox="1"/>
          <p:nvPr/>
        </p:nvSpPr>
        <p:spPr>
          <a:xfrm>
            <a:off x="262467" y="6277114"/>
            <a:ext cx="1692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Nova" panose="020B0604020202020204" pitchFamily="34" charset="0"/>
              </a:rPr>
              <a:t>N</a:t>
            </a:r>
            <a:r>
              <a:rPr lang="en-US" b="1" dirty="0">
                <a:solidFill>
                  <a:schemeClr val="accent2"/>
                </a:solidFill>
                <a:latin typeface="Arial Nova" panose="020B0604020202020204" pitchFamily="34" charset="0"/>
              </a:rPr>
              <a:t>C</a:t>
            </a:r>
            <a:r>
              <a:rPr lang="en-US" b="1" dirty="0">
                <a:latin typeface="Arial Nova" panose="020B0604020202020204" pitchFamily="34" charset="0"/>
              </a:rPr>
              <a:t> 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ova" panose="020B0604020202020204" pitchFamily="34" charset="0"/>
              </a:rPr>
              <a:t>Gaming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4C04E0-0966-4E76-8873-CDFA2E33B282}"/>
              </a:ext>
            </a:extLst>
          </p:cNvPr>
          <p:cNvSpPr txBox="1"/>
          <p:nvPr/>
        </p:nvSpPr>
        <p:spPr>
          <a:xfrm>
            <a:off x="10096266" y="6277114"/>
            <a:ext cx="1807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Analytics Report 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60345FE-D6A8-4845-9A2A-B16147D10621}"/>
              </a:ext>
            </a:extLst>
          </p:cNvPr>
          <p:cNvCxnSpPr/>
          <p:nvPr/>
        </p:nvCxnSpPr>
        <p:spPr>
          <a:xfrm>
            <a:off x="262467" y="6163851"/>
            <a:ext cx="11641666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AE1ED659-C989-4539-82DA-20CCEFEE3679}"/>
              </a:ext>
            </a:extLst>
          </p:cNvPr>
          <p:cNvSpPr txBox="1"/>
          <p:nvPr/>
        </p:nvSpPr>
        <p:spPr>
          <a:xfrm>
            <a:off x="995891" y="1648007"/>
            <a:ext cx="10024533" cy="28050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TO HAVE MORE AND BETTER RESULTS, IT WOULD BE MY RECOMMENDATION TO ALSO DO THE FOLLOWING ANALYSIS:</a:t>
            </a:r>
          </a:p>
          <a:p>
            <a:pPr>
              <a:lnSpc>
                <a:spcPct val="150000"/>
              </a:lnSpc>
            </a:pPr>
            <a:endParaRPr lang="en-US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BEST PUBLISHERS FOR FUTURE GAME RELEASES (FROM DATABASES)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DEEP ANALYSIS ON PLAYERS CHARACTERISTICS TODAY (FROM SURVEY)</a:t>
            </a:r>
          </a:p>
        </p:txBody>
      </p:sp>
    </p:spTree>
    <p:extLst>
      <p:ext uri="{BB962C8B-B14F-4D97-AF65-F5344CB8AC3E}">
        <p14:creationId xmlns:p14="http://schemas.microsoft.com/office/powerpoint/2010/main" val="351506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E0085DC-C350-4887-9B36-C74E88268C72}"/>
              </a:ext>
            </a:extLst>
          </p:cNvPr>
          <p:cNvSpPr txBox="1"/>
          <p:nvPr/>
        </p:nvSpPr>
        <p:spPr>
          <a:xfrm>
            <a:off x="737075" y="1899234"/>
            <a:ext cx="107178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ANALYTICS REPORT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D162AA-0123-4E51-9ADD-FDC7F0882792}"/>
              </a:ext>
            </a:extLst>
          </p:cNvPr>
          <p:cNvSpPr txBox="1"/>
          <p:nvPr/>
        </p:nvSpPr>
        <p:spPr>
          <a:xfrm>
            <a:off x="737074" y="638313"/>
            <a:ext cx="107178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Nova" panose="020B0604020202020204" pitchFamily="34" charset="0"/>
              </a:rPr>
              <a:t>N</a:t>
            </a:r>
            <a:r>
              <a:rPr lang="en-US" sz="8000" b="1" dirty="0">
                <a:solidFill>
                  <a:schemeClr val="accent2"/>
                </a:solidFill>
                <a:latin typeface="Arial Nova" panose="020B0604020202020204" pitchFamily="34" charset="0"/>
              </a:rPr>
              <a:t>C</a:t>
            </a:r>
            <a:r>
              <a:rPr lang="en-US" sz="8000" b="1" dirty="0">
                <a:latin typeface="Arial Nova" panose="020B0604020202020204" pitchFamily="34" charset="0"/>
              </a:rPr>
              <a:t> </a:t>
            </a:r>
            <a:r>
              <a:rPr lang="en-US" sz="8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ova" panose="020B0604020202020204" pitchFamily="34" charset="0"/>
              </a:rPr>
              <a:t>GAMING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8BC952-E93F-4617-A23A-1CE51B44FBCE}"/>
              </a:ext>
            </a:extLst>
          </p:cNvPr>
          <p:cNvSpPr txBox="1"/>
          <p:nvPr/>
        </p:nvSpPr>
        <p:spPr>
          <a:xfrm>
            <a:off x="737074" y="4963042"/>
            <a:ext cx="107178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EVALUATION BEFORE DEVELOPMENT OF NEW GAMING DIVISION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5364642-D3E9-4916-8D2A-3AE412E634F1}"/>
              </a:ext>
            </a:extLst>
          </p:cNvPr>
          <p:cNvSpPr txBox="1"/>
          <p:nvPr/>
        </p:nvSpPr>
        <p:spPr>
          <a:xfrm>
            <a:off x="737073" y="2545565"/>
            <a:ext cx="107178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MARCH 22, 2022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57C09D5-4207-44F2-A705-D3E2EEABAD92}"/>
              </a:ext>
            </a:extLst>
          </p:cNvPr>
          <p:cNvSpPr txBox="1"/>
          <p:nvPr/>
        </p:nvSpPr>
        <p:spPr>
          <a:xfrm>
            <a:off x="737074" y="5486262"/>
            <a:ext cx="10717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CAPSTONE/PORTFOLIO PROJECT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D6C4A38-1AD2-440D-822F-FD32F6ADEF32}"/>
              </a:ext>
            </a:extLst>
          </p:cNvPr>
          <p:cNvSpPr txBox="1"/>
          <p:nvPr/>
        </p:nvSpPr>
        <p:spPr>
          <a:xfrm>
            <a:off x="737074" y="5886371"/>
            <a:ext cx="10717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CESAR L. ARACENA | HTTPS://GITHUB.COM/CLARACENA/DATA-ANALYTICS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BB0D0EE-0B31-467D-9A15-2CC5D165D50D}"/>
              </a:ext>
            </a:extLst>
          </p:cNvPr>
          <p:cNvCxnSpPr/>
          <p:nvPr/>
        </p:nvCxnSpPr>
        <p:spPr>
          <a:xfrm>
            <a:off x="262467" y="5425883"/>
            <a:ext cx="11641666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9745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56DBB2-FA44-44CD-B1E4-7C580D949F1A}"/>
              </a:ext>
            </a:extLst>
          </p:cNvPr>
          <p:cNvSpPr txBox="1"/>
          <p:nvPr/>
        </p:nvSpPr>
        <p:spPr>
          <a:xfrm>
            <a:off x="262467" y="6277114"/>
            <a:ext cx="1692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Nova" panose="020B0604020202020204" pitchFamily="34" charset="0"/>
              </a:rPr>
              <a:t>N</a:t>
            </a:r>
            <a:r>
              <a:rPr lang="en-US" b="1" dirty="0">
                <a:solidFill>
                  <a:schemeClr val="accent2"/>
                </a:solidFill>
                <a:latin typeface="Arial Nova" panose="020B0604020202020204" pitchFamily="34" charset="0"/>
              </a:rPr>
              <a:t>C</a:t>
            </a:r>
            <a:r>
              <a:rPr lang="en-US" b="1" dirty="0">
                <a:latin typeface="Arial Nova" panose="020B0604020202020204" pitchFamily="34" charset="0"/>
              </a:rPr>
              <a:t> 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ova" panose="020B0604020202020204" pitchFamily="34" charset="0"/>
              </a:rPr>
              <a:t>Gaming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14886D-306B-4CCC-AD63-341B2C0B4DE8}"/>
              </a:ext>
            </a:extLst>
          </p:cNvPr>
          <p:cNvSpPr txBox="1"/>
          <p:nvPr/>
        </p:nvSpPr>
        <p:spPr>
          <a:xfrm>
            <a:off x="10096266" y="6277114"/>
            <a:ext cx="1807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Analytics Report 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FF07D34-73FA-4237-B1EB-057C3BF66904}"/>
              </a:ext>
            </a:extLst>
          </p:cNvPr>
          <p:cNvCxnSpPr/>
          <p:nvPr/>
        </p:nvCxnSpPr>
        <p:spPr>
          <a:xfrm>
            <a:off x="262467" y="6163851"/>
            <a:ext cx="11641666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1B4D1CF7-51AE-410C-9A5C-C9253437E5AC}"/>
              </a:ext>
            </a:extLst>
          </p:cNvPr>
          <p:cNvSpPr txBox="1"/>
          <p:nvPr/>
        </p:nvSpPr>
        <p:spPr>
          <a:xfrm>
            <a:off x="995891" y="688790"/>
            <a:ext cx="19984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OBJECTIVE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07F7664-81FF-45E6-AE41-DEEA9383D7AE}"/>
              </a:ext>
            </a:extLst>
          </p:cNvPr>
          <p:cNvSpPr txBox="1"/>
          <p:nvPr/>
        </p:nvSpPr>
        <p:spPr>
          <a:xfrm>
            <a:off x="995891" y="1648007"/>
            <a:ext cx="10024533" cy="114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GATHER DATA ON RELEASE OF GAMES ON DIFFERENT PLATFORMS FROM LAST DECADE AND ANALYZE IT TO DISCOVER THE FOLLOWING: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F256BEC-F6E9-485A-9E42-9D212178B56A}"/>
              </a:ext>
            </a:extLst>
          </p:cNvPr>
          <p:cNvSpPr txBox="1"/>
          <p:nvPr/>
        </p:nvSpPr>
        <p:spPr>
          <a:xfrm>
            <a:off x="995891" y="3163903"/>
            <a:ext cx="10024533" cy="22510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MOST USED PLATFORM BETWEEN </a:t>
            </a:r>
            <a:r>
              <a:rPr lang="en-US" sz="24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PC</a:t>
            </a: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4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XBOX</a:t>
            </a: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AND </a:t>
            </a:r>
            <a:r>
              <a:rPr lang="en-US" sz="24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PLAYSTATION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BEST CATEGORIES BETWEEN </a:t>
            </a:r>
            <a:r>
              <a:rPr lang="en-US" sz="24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SPORTS</a:t>
            </a: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4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ACTION</a:t>
            </a: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AND </a:t>
            </a:r>
            <a:r>
              <a:rPr lang="en-US" sz="24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DRIVING SIMULATION</a:t>
            </a: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GAMES, BASED ON BOTH METASCORE AND USERS SCORE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FIND HOW </a:t>
            </a:r>
            <a:r>
              <a:rPr lang="en-US" sz="24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MULTIPLAYER</a:t>
            </a: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GAMES COMPARE TO </a:t>
            </a:r>
            <a:r>
              <a:rPr lang="en-US" sz="24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SINGLE PLAYER</a:t>
            </a: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GAMES</a:t>
            </a:r>
          </a:p>
        </p:txBody>
      </p:sp>
    </p:spTree>
    <p:extLst>
      <p:ext uri="{BB962C8B-B14F-4D97-AF65-F5344CB8AC3E}">
        <p14:creationId xmlns:p14="http://schemas.microsoft.com/office/powerpoint/2010/main" val="4282990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56DBB2-FA44-44CD-B1E4-7C580D949F1A}"/>
              </a:ext>
            </a:extLst>
          </p:cNvPr>
          <p:cNvSpPr txBox="1"/>
          <p:nvPr/>
        </p:nvSpPr>
        <p:spPr>
          <a:xfrm>
            <a:off x="262467" y="6277114"/>
            <a:ext cx="1692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Nova" panose="020B0604020202020204" pitchFamily="34" charset="0"/>
              </a:rPr>
              <a:t>N</a:t>
            </a:r>
            <a:r>
              <a:rPr lang="en-US" b="1" dirty="0">
                <a:solidFill>
                  <a:schemeClr val="accent2"/>
                </a:solidFill>
                <a:latin typeface="Arial Nova" panose="020B0604020202020204" pitchFamily="34" charset="0"/>
              </a:rPr>
              <a:t>C</a:t>
            </a:r>
            <a:r>
              <a:rPr lang="en-US" b="1" dirty="0">
                <a:latin typeface="Arial Nova" panose="020B0604020202020204" pitchFamily="34" charset="0"/>
              </a:rPr>
              <a:t> 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ova" panose="020B0604020202020204" pitchFamily="34" charset="0"/>
              </a:rPr>
              <a:t>Gaming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14886D-306B-4CCC-AD63-341B2C0B4DE8}"/>
              </a:ext>
            </a:extLst>
          </p:cNvPr>
          <p:cNvSpPr txBox="1"/>
          <p:nvPr/>
        </p:nvSpPr>
        <p:spPr>
          <a:xfrm>
            <a:off x="10096266" y="6277114"/>
            <a:ext cx="1807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Analytics Report 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FF07D34-73FA-4237-B1EB-057C3BF66904}"/>
              </a:ext>
            </a:extLst>
          </p:cNvPr>
          <p:cNvCxnSpPr/>
          <p:nvPr/>
        </p:nvCxnSpPr>
        <p:spPr>
          <a:xfrm>
            <a:off x="262467" y="6163851"/>
            <a:ext cx="11641666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1B4D1CF7-51AE-410C-9A5C-C9253437E5AC}"/>
              </a:ext>
            </a:extLst>
          </p:cNvPr>
          <p:cNvSpPr txBox="1"/>
          <p:nvPr/>
        </p:nvSpPr>
        <p:spPr>
          <a:xfrm>
            <a:off x="995891" y="688790"/>
            <a:ext cx="44207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OBJECTIVE (CONTINUED)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6473F67-BEB9-4561-B322-3A36BD3FA579}"/>
              </a:ext>
            </a:extLst>
          </p:cNvPr>
          <p:cNvSpPr txBox="1"/>
          <p:nvPr/>
        </p:nvSpPr>
        <p:spPr>
          <a:xfrm>
            <a:off x="995891" y="1648007"/>
            <a:ext cx="10024533" cy="114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GOAL IS TO DETERMINE WHAT A NEW DIVISION OF NC GAMING SHOULD BE FOCUSED ON.</a:t>
            </a:r>
          </a:p>
        </p:txBody>
      </p:sp>
    </p:spTree>
    <p:extLst>
      <p:ext uri="{BB962C8B-B14F-4D97-AF65-F5344CB8AC3E}">
        <p14:creationId xmlns:p14="http://schemas.microsoft.com/office/powerpoint/2010/main" val="4291717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4F747C7-5580-40D0-BB93-777BC147AE51}"/>
              </a:ext>
            </a:extLst>
          </p:cNvPr>
          <p:cNvSpPr txBox="1"/>
          <p:nvPr/>
        </p:nvSpPr>
        <p:spPr>
          <a:xfrm>
            <a:off x="995891" y="1648007"/>
            <a:ext cx="10024533" cy="39130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DATA WAS ACQUIRED AS A DATASET FROM </a:t>
            </a: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hlinkClick r:id="rId2"/>
              </a:rPr>
              <a:t>WWW.KAGGLE.COM</a:t>
            </a: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IT IS CALLED METACRITIC VIDEO-GAMES DATA PROVIDED BY THE USER BRUNOVR AND HAS DATA FROM 1995 TO 2020. IT IS LICENSED AS CCO: PUBLIC DOMAIN.</a:t>
            </a:r>
          </a:p>
          <a:p>
            <a:pPr>
              <a:lnSpc>
                <a:spcPct val="150000"/>
              </a:lnSpc>
            </a:pPr>
            <a:endParaRPr lang="en-US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MORE INFORMATION AT </a:t>
            </a: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hlinkClick r:id="rId3"/>
              </a:rPr>
              <a:t>HTTPS://WWW.KAGGLE.COM/DATASETS/BRUNOVR/METACRITIC-VIDEOGAMES-DATA</a:t>
            </a: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89F417-EA55-41AF-B510-FB798DFAF532}"/>
              </a:ext>
            </a:extLst>
          </p:cNvPr>
          <p:cNvSpPr txBox="1"/>
          <p:nvPr/>
        </p:nvSpPr>
        <p:spPr>
          <a:xfrm>
            <a:off x="995891" y="694148"/>
            <a:ext cx="25474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DATA SOURCE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EC5A6A8-815B-4DE0-8436-C545BE761360}"/>
              </a:ext>
            </a:extLst>
          </p:cNvPr>
          <p:cNvSpPr txBox="1"/>
          <p:nvPr/>
        </p:nvSpPr>
        <p:spPr>
          <a:xfrm>
            <a:off x="262467" y="6277114"/>
            <a:ext cx="1692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Nova" panose="020B0604020202020204" pitchFamily="34" charset="0"/>
              </a:rPr>
              <a:t>N</a:t>
            </a:r>
            <a:r>
              <a:rPr lang="en-US" b="1" dirty="0">
                <a:solidFill>
                  <a:schemeClr val="accent2"/>
                </a:solidFill>
                <a:latin typeface="Arial Nova" panose="020B0604020202020204" pitchFamily="34" charset="0"/>
              </a:rPr>
              <a:t>C</a:t>
            </a:r>
            <a:r>
              <a:rPr lang="en-US" b="1" dirty="0">
                <a:latin typeface="Arial Nova" panose="020B0604020202020204" pitchFamily="34" charset="0"/>
              </a:rPr>
              <a:t> 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ova" panose="020B0604020202020204" pitchFamily="34" charset="0"/>
              </a:rPr>
              <a:t>Gaming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4C04E0-0966-4E76-8873-CDFA2E33B282}"/>
              </a:ext>
            </a:extLst>
          </p:cNvPr>
          <p:cNvSpPr txBox="1"/>
          <p:nvPr/>
        </p:nvSpPr>
        <p:spPr>
          <a:xfrm>
            <a:off x="10096266" y="6277114"/>
            <a:ext cx="1807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Analytics Report 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60345FE-D6A8-4845-9A2A-B16147D10621}"/>
              </a:ext>
            </a:extLst>
          </p:cNvPr>
          <p:cNvCxnSpPr/>
          <p:nvPr/>
        </p:nvCxnSpPr>
        <p:spPr>
          <a:xfrm>
            <a:off x="262467" y="6163851"/>
            <a:ext cx="11641666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6686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4F747C7-5580-40D0-BB93-777BC147AE51}"/>
              </a:ext>
            </a:extLst>
          </p:cNvPr>
          <p:cNvSpPr txBox="1"/>
          <p:nvPr/>
        </p:nvSpPr>
        <p:spPr>
          <a:xfrm>
            <a:off x="995891" y="1648007"/>
            <a:ext cx="10024533" cy="39130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WHILE CLEANING AND TRANSFORMING THE DATA, THE FOLLOWING STEPS WERE TAKEN: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CHECK FOR DATASET VALIDITY BY HAND (20 RANDOM ENTRIES)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DELETE ENTRIES WITH NO RELEASE DATE AND NO USER SCORE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DELETE ENTRIES WITH MALFORMED DATA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NORMALIZE META SCORE WITH THE USERS SCORING SYSTEM (1 TO 10)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ALL DATA WAS CLEANED, TRANSFORMED AND ANALYZED USING MS EXCEL.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89F417-EA55-41AF-B510-FB798DFAF532}"/>
              </a:ext>
            </a:extLst>
          </p:cNvPr>
          <p:cNvSpPr txBox="1"/>
          <p:nvPr/>
        </p:nvSpPr>
        <p:spPr>
          <a:xfrm>
            <a:off x="995891" y="694148"/>
            <a:ext cx="33425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DATA TREATMENT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EC5A6A8-815B-4DE0-8436-C545BE761360}"/>
              </a:ext>
            </a:extLst>
          </p:cNvPr>
          <p:cNvSpPr txBox="1"/>
          <p:nvPr/>
        </p:nvSpPr>
        <p:spPr>
          <a:xfrm>
            <a:off x="262467" y="6277114"/>
            <a:ext cx="1692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Nova" panose="020B0604020202020204" pitchFamily="34" charset="0"/>
              </a:rPr>
              <a:t>N</a:t>
            </a:r>
            <a:r>
              <a:rPr lang="en-US" b="1" dirty="0">
                <a:solidFill>
                  <a:schemeClr val="accent2"/>
                </a:solidFill>
                <a:latin typeface="Arial Nova" panose="020B0604020202020204" pitchFamily="34" charset="0"/>
              </a:rPr>
              <a:t>C</a:t>
            </a:r>
            <a:r>
              <a:rPr lang="en-US" b="1" dirty="0">
                <a:latin typeface="Arial Nova" panose="020B0604020202020204" pitchFamily="34" charset="0"/>
              </a:rPr>
              <a:t> 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ova" panose="020B0604020202020204" pitchFamily="34" charset="0"/>
              </a:rPr>
              <a:t>Gaming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4C04E0-0966-4E76-8873-CDFA2E33B282}"/>
              </a:ext>
            </a:extLst>
          </p:cNvPr>
          <p:cNvSpPr txBox="1"/>
          <p:nvPr/>
        </p:nvSpPr>
        <p:spPr>
          <a:xfrm>
            <a:off x="10096266" y="6277114"/>
            <a:ext cx="1807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Analytics Report 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60345FE-D6A8-4845-9A2A-B16147D10621}"/>
              </a:ext>
            </a:extLst>
          </p:cNvPr>
          <p:cNvCxnSpPr/>
          <p:nvPr/>
        </p:nvCxnSpPr>
        <p:spPr>
          <a:xfrm>
            <a:off x="262467" y="6163851"/>
            <a:ext cx="11641666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6763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D89F417-EA55-41AF-B510-FB798DFAF532}"/>
              </a:ext>
            </a:extLst>
          </p:cNvPr>
          <p:cNvSpPr txBox="1"/>
          <p:nvPr/>
        </p:nvSpPr>
        <p:spPr>
          <a:xfrm>
            <a:off x="995891" y="694148"/>
            <a:ext cx="57604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ANALYSIS: SCORE PER CATEGORY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EC5A6A8-815B-4DE0-8436-C545BE761360}"/>
              </a:ext>
            </a:extLst>
          </p:cNvPr>
          <p:cNvSpPr txBox="1"/>
          <p:nvPr/>
        </p:nvSpPr>
        <p:spPr>
          <a:xfrm>
            <a:off x="262467" y="6277114"/>
            <a:ext cx="1692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Nova" panose="020B0604020202020204" pitchFamily="34" charset="0"/>
              </a:rPr>
              <a:t>N</a:t>
            </a:r>
            <a:r>
              <a:rPr lang="en-US" b="1" dirty="0">
                <a:solidFill>
                  <a:schemeClr val="accent2"/>
                </a:solidFill>
                <a:latin typeface="Arial Nova" panose="020B0604020202020204" pitchFamily="34" charset="0"/>
              </a:rPr>
              <a:t>C</a:t>
            </a:r>
            <a:r>
              <a:rPr lang="en-US" b="1" dirty="0">
                <a:latin typeface="Arial Nova" panose="020B0604020202020204" pitchFamily="34" charset="0"/>
              </a:rPr>
              <a:t> 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ova" panose="020B0604020202020204" pitchFamily="34" charset="0"/>
              </a:rPr>
              <a:t>Gaming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4C04E0-0966-4E76-8873-CDFA2E33B282}"/>
              </a:ext>
            </a:extLst>
          </p:cNvPr>
          <p:cNvSpPr txBox="1"/>
          <p:nvPr/>
        </p:nvSpPr>
        <p:spPr>
          <a:xfrm>
            <a:off x="10096266" y="6277114"/>
            <a:ext cx="1807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Analytics Report 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60345FE-D6A8-4845-9A2A-B16147D10621}"/>
              </a:ext>
            </a:extLst>
          </p:cNvPr>
          <p:cNvCxnSpPr/>
          <p:nvPr/>
        </p:nvCxnSpPr>
        <p:spPr>
          <a:xfrm>
            <a:off x="262467" y="6163851"/>
            <a:ext cx="11641666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ED08A5B6-5208-4729-8A0B-D4E038A08BAF}"/>
              </a:ext>
            </a:extLst>
          </p:cNvPr>
          <p:cNvSpPr txBox="1"/>
          <p:nvPr/>
        </p:nvSpPr>
        <p:spPr>
          <a:xfrm>
            <a:off x="995891" y="1648007"/>
            <a:ext cx="10024533" cy="39130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WHILE METASCORE INDICATES THAT THE BEST CATEGORIES ARE </a:t>
            </a:r>
            <a:r>
              <a:rPr lang="en-US" sz="24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ACTION</a:t>
            </a: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(GROWING SLOWLY), </a:t>
            </a:r>
            <a:r>
              <a:rPr lang="en-US" sz="24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SIMULATION</a:t>
            </a: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(GROWING FAST) AND </a:t>
            </a:r>
            <a:r>
              <a:rPr lang="en-US" sz="24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RACING</a:t>
            </a: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(DECREASING), USERS SCORE SHOW THAT </a:t>
            </a:r>
            <a:r>
              <a:rPr lang="en-US" sz="24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ACTION ADVENTURE</a:t>
            </a: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IS TIED WITH </a:t>
            </a:r>
            <a:r>
              <a:rPr lang="en-US" sz="24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ACTION</a:t>
            </a: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AS THE BEST TWO CATEGORIES, BOTH HAVING A VERY STABLE SCORES FOR THE PAST YEARS.</a:t>
            </a:r>
          </a:p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 AVERAGE, </a:t>
            </a:r>
            <a:r>
              <a:rPr lang="en-US" sz="24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ACTION</a:t>
            </a: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IS THE BEST CATEGORY FOLLOWED VERY CLOSE BY </a:t>
            </a:r>
            <a:r>
              <a:rPr lang="en-US" sz="24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ACTION ADVENTURE</a:t>
            </a: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22611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4F747C7-5580-40D0-BB93-777BC147AE51}"/>
              </a:ext>
            </a:extLst>
          </p:cNvPr>
          <p:cNvSpPr txBox="1"/>
          <p:nvPr/>
        </p:nvSpPr>
        <p:spPr>
          <a:xfrm>
            <a:off x="995892" y="3871339"/>
            <a:ext cx="3042708" cy="1891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BEST CATEGORIES PER METASCORE FROM 2015 TO 2020 ARE </a:t>
            </a:r>
            <a:r>
              <a:rPr lang="en-US" sz="20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ACTION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0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SIMULATION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AND </a:t>
            </a:r>
            <a:r>
              <a:rPr lang="en-US" sz="20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RACING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89F417-EA55-41AF-B510-FB798DFAF532}"/>
              </a:ext>
            </a:extLst>
          </p:cNvPr>
          <p:cNvSpPr txBox="1"/>
          <p:nvPr/>
        </p:nvSpPr>
        <p:spPr>
          <a:xfrm>
            <a:off x="995891" y="694148"/>
            <a:ext cx="5760423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ANALYSIS: SCORE PER CATEGORY</a:t>
            </a:r>
          </a:p>
          <a:p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(METASCORE | ALL PLATFORMS | LAST 5 YEARS)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EC5A6A8-815B-4DE0-8436-C545BE761360}"/>
              </a:ext>
            </a:extLst>
          </p:cNvPr>
          <p:cNvSpPr txBox="1"/>
          <p:nvPr/>
        </p:nvSpPr>
        <p:spPr>
          <a:xfrm>
            <a:off x="262467" y="6277114"/>
            <a:ext cx="1692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Nova" panose="020B0604020202020204" pitchFamily="34" charset="0"/>
              </a:rPr>
              <a:t>N</a:t>
            </a:r>
            <a:r>
              <a:rPr lang="en-US" b="1" dirty="0">
                <a:solidFill>
                  <a:schemeClr val="accent2"/>
                </a:solidFill>
                <a:latin typeface="Arial Nova" panose="020B0604020202020204" pitchFamily="34" charset="0"/>
              </a:rPr>
              <a:t>C</a:t>
            </a:r>
            <a:r>
              <a:rPr lang="en-US" b="1" dirty="0">
                <a:latin typeface="Arial Nova" panose="020B0604020202020204" pitchFamily="34" charset="0"/>
              </a:rPr>
              <a:t> 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ova" panose="020B0604020202020204" pitchFamily="34" charset="0"/>
              </a:rPr>
              <a:t>Gaming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4C04E0-0966-4E76-8873-CDFA2E33B282}"/>
              </a:ext>
            </a:extLst>
          </p:cNvPr>
          <p:cNvSpPr txBox="1"/>
          <p:nvPr/>
        </p:nvSpPr>
        <p:spPr>
          <a:xfrm>
            <a:off x="10096266" y="6277114"/>
            <a:ext cx="1807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Analytics Report 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60345FE-D6A8-4845-9A2A-B16147D10621}"/>
              </a:ext>
            </a:extLst>
          </p:cNvPr>
          <p:cNvCxnSpPr/>
          <p:nvPr/>
        </p:nvCxnSpPr>
        <p:spPr>
          <a:xfrm>
            <a:off x="262467" y="6163851"/>
            <a:ext cx="11641666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3B3A9047-AF6B-4CCD-9B2A-EC1CCF62FE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17866" y="1812408"/>
            <a:ext cx="6933190" cy="395021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0158A9D-7FF9-44C2-A478-A41BBE2C646F}"/>
              </a:ext>
            </a:extLst>
          </p:cNvPr>
          <p:cNvSpPr txBox="1"/>
          <p:nvPr/>
        </p:nvSpPr>
        <p:spPr>
          <a:xfrm>
            <a:off x="7606952" y="5754629"/>
            <a:ext cx="3844104" cy="3407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NOTE: SCALE ZOOMED IN FOR BETTER VIEW</a:t>
            </a:r>
            <a:endParaRPr lang="en-US" sz="1200" b="1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32517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D89F417-EA55-41AF-B510-FB798DFAF532}"/>
              </a:ext>
            </a:extLst>
          </p:cNvPr>
          <p:cNvSpPr txBox="1"/>
          <p:nvPr/>
        </p:nvSpPr>
        <p:spPr>
          <a:xfrm>
            <a:off x="995891" y="694148"/>
            <a:ext cx="5760423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ANALYSIS: SCORE PER CATEGORY</a:t>
            </a:r>
          </a:p>
          <a:p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(USERS SCORE | ALL PLATFORMS | LAST 5 YEARS)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EC5A6A8-815B-4DE0-8436-C545BE761360}"/>
              </a:ext>
            </a:extLst>
          </p:cNvPr>
          <p:cNvSpPr txBox="1"/>
          <p:nvPr/>
        </p:nvSpPr>
        <p:spPr>
          <a:xfrm>
            <a:off x="262467" y="6277114"/>
            <a:ext cx="1692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Nova" panose="020B0604020202020204" pitchFamily="34" charset="0"/>
              </a:rPr>
              <a:t>N</a:t>
            </a:r>
            <a:r>
              <a:rPr lang="en-US" b="1" dirty="0">
                <a:solidFill>
                  <a:schemeClr val="accent2"/>
                </a:solidFill>
                <a:latin typeface="Arial Nova" panose="020B0604020202020204" pitchFamily="34" charset="0"/>
              </a:rPr>
              <a:t>C</a:t>
            </a:r>
            <a:r>
              <a:rPr lang="en-US" b="1" dirty="0">
                <a:latin typeface="Arial Nova" panose="020B0604020202020204" pitchFamily="34" charset="0"/>
              </a:rPr>
              <a:t> 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ova" panose="020B0604020202020204" pitchFamily="34" charset="0"/>
              </a:rPr>
              <a:t>Gaming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4C04E0-0966-4E76-8873-CDFA2E33B282}"/>
              </a:ext>
            </a:extLst>
          </p:cNvPr>
          <p:cNvSpPr txBox="1"/>
          <p:nvPr/>
        </p:nvSpPr>
        <p:spPr>
          <a:xfrm>
            <a:off x="10096266" y="6277114"/>
            <a:ext cx="1807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Analytics Report 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60345FE-D6A8-4845-9A2A-B16147D10621}"/>
              </a:ext>
            </a:extLst>
          </p:cNvPr>
          <p:cNvCxnSpPr/>
          <p:nvPr/>
        </p:nvCxnSpPr>
        <p:spPr>
          <a:xfrm>
            <a:off x="262467" y="6163851"/>
            <a:ext cx="11641666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3B3A9047-AF6B-4CCD-9B2A-EC1CCF62FE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17866" y="1812946"/>
            <a:ext cx="6933190" cy="394914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8C30189-D7DF-4EF1-9300-6634E9635969}"/>
              </a:ext>
            </a:extLst>
          </p:cNvPr>
          <p:cNvSpPr txBox="1"/>
          <p:nvPr/>
        </p:nvSpPr>
        <p:spPr>
          <a:xfrm>
            <a:off x="995892" y="3870800"/>
            <a:ext cx="3042708" cy="1891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BEST CATEGORIES PER USERS SCORE FROM 2015 TO 2020 ARE </a:t>
            </a:r>
            <a:r>
              <a:rPr lang="en-US" sz="20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ACTION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AND </a:t>
            </a:r>
            <a:r>
              <a:rPr lang="en-US" sz="20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ACTION ADVENTURE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9ADD473-1384-4AA5-8EBC-072F26898A1B}"/>
              </a:ext>
            </a:extLst>
          </p:cNvPr>
          <p:cNvSpPr txBox="1"/>
          <p:nvPr/>
        </p:nvSpPr>
        <p:spPr>
          <a:xfrm>
            <a:off x="7606952" y="5754629"/>
            <a:ext cx="3844104" cy="3407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NOTE: SCALE ZOOMED IN FOR BETTER VIEW</a:t>
            </a:r>
            <a:endParaRPr lang="en-US" sz="1200" b="1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68834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537</TotalTime>
  <Words>716</Words>
  <Application>Microsoft Office PowerPoint</Application>
  <PresentationFormat>Widescreen</PresentationFormat>
  <Paragraphs>83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Arial Nova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Cesar Aracena</dc:creator>
  <cp:lastModifiedBy>Cesar Aracena</cp:lastModifiedBy>
  <cp:revision>34</cp:revision>
  <dcterms:created xsi:type="dcterms:W3CDTF">2022-03-20T23:25:07Z</dcterms:created>
  <dcterms:modified xsi:type="dcterms:W3CDTF">2022-03-22T22:51:25Z</dcterms:modified>
</cp:coreProperties>
</file>